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74" r:id="rId4"/>
    <p:sldId id="259" r:id="rId5"/>
    <p:sldId id="269" r:id="rId6"/>
    <p:sldId id="268" r:id="rId7"/>
    <p:sldId id="260" r:id="rId8"/>
    <p:sldId id="261" r:id="rId9"/>
    <p:sldId id="263" r:id="rId10"/>
    <p:sldId id="270" r:id="rId11"/>
    <p:sldId id="262" r:id="rId12"/>
    <p:sldId id="271" r:id="rId13"/>
    <p:sldId id="264" r:id="rId14"/>
    <p:sldId id="272" r:id="rId15"/>
    <p:sldId id="267" r:id="rId16"/>
    <p:sldId id="273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70218" autoAdjust="0"/>
  </p:normalViewPr>
  <p:slideViewPr>
    <p:cSldViewPr snapToGrid="0">
      <p:cViewPr varScale="1">
        <p:scale>
          <a:sx n="60" d="100"/>
          <a:sy n="60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0621D-CD55-4AC3-A0EF-4D9929A00205}" type="doc">
      <dgm:prSet loTypeId="urn:microsoft.com/office/officeart/2005/8/layout/hProcess1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AE0B0F3-326F-4193-A4B4-14A44C6E6511}">
      <dgm:prSet phldrT="[Text]" custT="1"/>
      <dgm:spPr/>
      <dgm:t>
        <a:bodyPr/>
        <a:lstStyle/>
        <a:p>
          <a:r>
            <a:rPr lang="en-US" sz="1600" b="1" dirty="0"/>
            <a:t>2013</a:t>
          </a:r>
        </a:p>
        <a:p>
          <a:r>
            <a:rPr lang="en-US" sz="1400" dirty="0"/>
            <a:t>Strategic transformation begins</a:t>
          </a:r>
        </a:p>
        <a:p>
          <a:endParaRPr lang="en-US" sz="800" dirty="0"/>
        </a:p>
        <a:p>
          <a:r>
            <a:rPr lang="en-US" sz="1400" dirty="0"/>
            <a:t>Communication begins</a:t>
          </a:r>
        </a:p>
      </dgm:t>
    </dgm:pt>
    <dgm:pt modelId="{4A6AB5F1-94EF-410A-8EBB-253856DE8982}" type="parTrans" cxnId="{AA7E3245-03DA-4F0C-BCF6-7B71911241AF}">
      <dgm:prSet/>
      <dgm:spPr/>
      <dgm:t>
        <a:bodyPr/>
        <a:lstStyle/>
        <a:p>
          <a:endParaRPr lang="en-US"/>
        </a:p>
      </dgm:t>
    </dgm:pt>
    <dgm:pt modelId="{0344C829-11D0-475C-A9D6-E3ABEEBFE3DA}" type="sibTrans" cxnId="{AA7E3245-03DA-4F0C-BCF6-7B71911241AF}">
      <dgm:prSet/>
      <dgm:spPr/>
      <dgm:t>
        <a:bodyPr/>
        <a:lstStyle/>
        <a:p>
          <a:endParaRPr lang="en-US"/>
        </a:p>
      </dgm:t>
    </dgm:pt>
    <dgm:pt modelId="{7D10C94F-3AF3-4C6F-B2C4-E96E6AC33BAE}">
      <dgm:prSet phldrT="[Text]" custT="1"/>
      <dgm:spPr/>
      <dgm:t>
        <a:bodyPr/>
        <a:lstStyle/>
        <a:p>
          <a:r>
            <a:rPr lang="en-US" sz="1400" b="1" dirty="0"/>
            <a:t>2014</a:t>
          </a:r>
        </a:p>
        <a:p>
          <a:r>
            <a:rPr lang="en-US" sz="1400" dirty="0"/>
            <a:t>Fast growth in Supported Employment</a:t>
          </a:r>
        </a:p>
      </dgm:t>
    </dgm:pt>
    <dgm:pt modelId="{E542A8DB-529E-48F2-97C9-618A28CC1682}" type="parTrans" cxnId="{D92C0A8A-51FA-4E91-92E9-8A8FACD8FC98}">
      <dgm:prSet/>
      <dgm:spPr/>
      <dgm:t>
        <a:bodyPr/>
        <a:lstStyle/>
        <a:p>
          <a:endParaRPr lang="en-US"/>
        </a:p>
      </dgm:t>
    </dgm:pt>
    <dgm:pt modelId="{88100846-4FA6-4AED-83AF-8503CCAFDA85}" type="sibTrans" cxnId="{D92C0A8A-51FA-4E91-92E9-8A8FACD8FC98}">
      <dgm:prSet/>
      <dgm:spPr/>
      <dgm:t>
        <a:bodyPr/>
        <a:lstStyle/>
        <a:p>
          <a:endParaRPr lang="en-US"/>
        </a:p>
      </dgm:t>
    </dgm:pt>
    <dgm:pt modelId="{EB3A900E-7A72-4BD3-9BBB-D33D5D7E487F}">
      <dgm:prSet phldrT="[Text]" custT="1"/>
      <dgm:spPr/>
      <dgm:t>
        <a:bodyPr/>
        <a:lstStyle/>
        <a:p>
          <a:r>
            <a:rPr lang="en-US" sz="1400" b="1" dirty="0"/>
            <a:t>2015</a:t>
          </a:r>
        </a:p>
        <a:p>
          <a:r>
            <a:rPr lang="en-US" sz="1400" dirty="0"/>
            <a:t>Individuals start to transition</a:t>
          </a:r>
        </a:p>
      </dgm:t>
    </dgm:pt>
    <dgm:pt modelId="{788E2BF7-BF13-4B95-B699-636DD5B8FF2C}" type="parTrans" cxnId="{BB060760-5F0D-4CFC-9CA6-8607D1E60822}">
      <dgm:prSet/>
      <dgm:spPr/>
      <dgm:t>
        <a:bodyPr/>
        <a:lstStyle/>
        <a:p>
          <a:endParaRPr lang="en-US"/>
        </a:p>
      </dgm:t>
    </dgm:pt>
    <dgm:pt modelId="{126CA630-BCF9-4F55-9791-A6408575A78C}" type="sibTrans" cxnId="{BB060760-5F0D-4CFC-9CA6-8607D1E60822}">
      <dgm:prSet/>
      <dgm:spPr/>
      <dgm:t>
        <a:bodyPr/>
        <a:lstStyle/>
        <a:p>
          <a:endParaRPr lang="en-US"/>
        </a:p>
      </dgm:t>
    </dgm:pt>
    <dgm:pt modelId="{A9DD268D-E7A7-4046-976E-916C8CBB11B4}">
      <dgm:prSet custT="1"/>
      <dgm:spPr/>
      <dgm:t>
        <a:bodyPr/>
        <a:lstStyle/>
        <a:p>
          <a:r>
            <a:rPr lang="en-US" sz="1400" b="1" dirty="0"/>
            <a:t>2016 </a:t>
          </a:r>
        </a:p>
        <a:p>
          <a:r>
            <a:rPr lang="en-US" sz="1400" dirty="0"/>
            <a:t>Begin piloting new services</a:t>
          </a:r>
        </a:p>
        <a:p>
          <a:r>
            <a:rPr lang="en-US" sz="1400" dirty="0"/>
            <a:t>Minimum wage implemented</a:t>
          </a:r>
        </a:p>
      </dgm:t>
    </dgm:pt>
    <dgm:pt modelId="{3C151FC2-07E7-4836-BC8C-1FFD9047ECC1}" type="parTrans" cxnId="{45EC09E8-5CB1-4375-A4C9-80A9F5312A5A}">
      <dgm:prSet/>
      <dgm:spPr/>
      <dgm:t>
        <a:bodyPr/>
        <a:lstStyle/>
        <a:p>
          <a:endParaRPr lang="en-US"/>
        </a:p>
      </dgm:t>
    </dgm:pt>
    <dgm:pt modelId="{75767B64-55BA-4FE8-976C-C46E7095A7DE}" type="sibTrans" cxnId="{45EC09E8-5CB1-4375-A4C9-80A9F5312A5A}">
      <dgm:prSet/>
      <dgm:spPr/>
      <dgm:t>
        <a:bodyPr/>
        <a:lstStyle/>
        <a:p>
          <a:endParaRPr lang="en-US"/>
        </a:p>
      </dgm:t>
    </dgm:pt>
    <dgm:pt modelId="{4657740B-F60C-4493-82B8-8C099CFEF497}">
      <dgm:prSet custT="1"/>
      <dgm:spPr/>
      <dgm:t>
        <a:bodyPr/>
        <a:lstStyle/>
        <a:p>
          <a:r>
            <a:rPr lang="en-US" sz="1400" b="1" dirty="0"/>
            <a:t>2017 </a:t>
          </a:r>
        </a:p>
        <a:p>
          <a:r>
            <a:rPr lang="en-US" sz="1400" dirty="0"/>
            <a:t>Restructure team</a:t>
          </a:r>
        </a:p>
        <a:p>
          <a:r>
            <a:rPr lang="en-US" sz="1400" dirty="0"/>
            <a:t>Work center model ends</a:t>
          </a:r>
        </a:p>
        <a:p>
          <a:r>
            <a:rPr lang="en-US" sz="1400" dirty="0"/>
            <a:t>Hire participants as employees</a:t>
          </a:r>
        </a:p>
      </dgm:t>
    </dgm:pt>
    <dgm:pt modelId="{333CD582-AC6B-415A-BF11-BC90B1F90451}" type="parTrans" cxnId="{F7DE6655-3FB5-4D19-9407-E074AD686181}">
      <dgm:prSet/>
      <dgm:spPr/>
      <dgm:t>
        <a:bodyPr/>
        <a:lstStyle/>
        <a:p>
          <a:endParaRPr lang="en-US"/>
        </a:p>
      </dgm:t>
    </dgm:pt>
    <dgm:pt modelId="{E82E7850-9CE8-4679-B4C0-FDB9FA3F2BCB}" type="sibTrans" cxnId="{F7DE6655-3FB5-4D19-9407-E074AD686181}">
      <dgm:prSet/>
      <dgm:spPr/>
      <dgm:t>
        <a:bodyPr/>
        <a:lstStyle/>
        <a:p>
          <a:endParaRPr lang="en-US"/>
        </a:p>
      </dgm:t>
    </dgm:pt>
    <dgm:pt modelId="{A4DD6995-419F-4DE1-9258-D9CAAF091F36}" type="pres">
      <dgm:prSet presAssocID="{74E0621D-CD55-4AC3-A0EF-4D9929A00205}" presName="Name0" presStyleCnt="0">
        <dgm:presLayoutVars>
          <dgm:dir/>
          <dgm:resizeHandles val="exact"/>
        </dgm:presLayoutVars>
      </dgm:prSet>
      <dgm:spPr/>
    </dgm:pt>
    <dgm:pt modelId="{0A7D999E-A65E-4484-B850-230CBC99D92E}" type="pres">
      <dgm:prSet presAssocID="{74E0621D-CD55-4AC3-A0EF-4D9929A00205}" presName="arrow" presStyleLbl="bgShp" presStyleIdx="0" presStyleCnt="1" custLinFactNeighborX="-1000"/>
      <dgm:spPr>
        <a:ln>
          <a:solidFill>
            <a:schemeClr val="tx2"/>
          </a:solidFill>
        </a:ln>
      </dgm:spPr>
    </dgm:pt>
    <dgm:pt modelId="{7E374FF7-5131-42BA-85E9-889BCBF22D43}" type="pres">
      <dgm:prSet presAssocID="{74E0621D-CD55-4AC3-A0EF-4D9929A00205}" presName="points" presStyleCnt="0"/>
      <dgm:spPr/>
    </dgm:pt>
    <dgm:pt modelId="{2B1050C0-5BD1-4F59-B775-1134D722E951}" type="pres">
      <dgm:prSet presAssocID="{9AE0B0F3-326F-4193-A4B4-14A44C6E6511}" presName="compositeA" presStyleCnt="0"/>
      <dgm:spPr/>
    </dgm:pt>
    <dgm:pt modelId="{32A0B642-BE5F-4129-9CA1-DAA9F0E9DA41}" type="pres">
      <dgm:prSet presAssocID="{9AE0B0F3-326F-4193-A4B4-14A44C6E6511}" presName="textA" presStyleLbl="revTx" presStyleIdx="0" presStyleCnt="5" custScaleX="293664" custLinFactNeighborX="-6855">
        <dgm:presLayoutVars>
          <dgm:bulletEnabled val="1"/>
        </dgm:presLayoutVars>
      </dgm:prSet>
      <dgm:spPr/>
    </dgm:pt>
    <dgm:pt modelId="{16D70A74-2E5A-4A67-975B-E4F09C798475}" type="pres">
      <dgm:prSet presAssocID="{9AE0B0F3-326F-4193-A4B4-14A44C6E6511}" presName="circleA" presStyleLbl="node1" presStyleIdx="0" presStyleCnt="5"/>
      <dgm:spPr/>
    </dgm:pt>
    <dgm:pt modelId="{6DCF3510-FCB6-438B-8488-F3599E318360}" type="pres">
      <dgm:prSet presAssocID="{9AE0B0F3-326F-4193-A4B4-14A44C6E6511}" presName="spaceA" presStyleCnt="0"/>
      <dgm:spPr/>
    </dgm:pt>
    <dgm:pt modelId="{91243535-9C05-4E6C-A086-B21859AE9B4E}" type="pres">
      <dgm:prSet presAssocID="{0344C829-11D0-475C-A9D6-E3ABEEBFE3DA}" presName="space" presStyleCnt="0"/>
      <dgm:spPr/>
    </dgm:pt>
    <dgm:pt modelId="{EB40C2FA-24F2-48A6-A629-C4F3D85A248E}" type="pres">
      <dgm:prSet presAssocID="{7D10C94F-3AF3-4C6F-B2C4-E96E6AC33BAE}" presName="compositeB" presStyleCnt="0"/>
      <dgm:spPr/>
    </dgm:pt>
    <dgm:pt modelId="{9610D326-21A1-46C7-BF0B-ED9813485BAE}" type="pres">
      <dgm:prSet presAssocID="{7D10C94F-3AF3-4C6F-B2C4-E96E6AC33BAE}" presName="textB" presStyleLbl="revTx" presStyleIdx="1" presStyleCnt="5" custScaleX="205334">
        <dgm:presLayoutVars>
          <dgm:bulletEnabled val="1"/>
        </dgm:presLayoutVars>
      </dgm:prSet>
      <dgm:spPr/>
    </dgm:pt>
    <dgm:pt modelId="{D48D4841-E703-4B27-BFEA-F197FE2634B6}" type="pres">
      <dgm:prSet presAssocID="{7D10C94F-3AF3-4C6F-B2C4-E96E6AC33BAE}" presName="circleB" presStyleLbl="node1" presStyleIdx="1" presStyleCnt="5"/>
      <dgm:spPr/>
    </dgm:pt>
    <dgm:pt modelId="{077E5807-056F-48FE-B0C2-8FAB2E996243}" type="pres">
      <dgm:prSet presAssocID="{7D10C94F-3AF3-4C6F-B2C4-E96E6AC33BAE}" presName="spaceB" presStyleCnt="0"/>
      <dgm:spPr/>
    </dgm:pt>
    <dgm:pt modelId="{9E08AE06-FDBB-4813-88CA-8894B825A6A1}" type="pres">
      <dgm:prSet presAssocID="{88100846-4FA6-4AED-83AF-8503CCAFDA85}" presName="space" presStyleCnt="0"/>
      <dgm:spPr/>
    </dgm:pt>
    <dgm:pt modelId="{5FE7E9BB-3955-4E65-8340-A4F2C088FA2E}" type="pres">
      <dgm:prSet presAssocID="{EB3A900E-7A72-4BD3-9BBB-D33D5D7E487F}" presName="compositeA" presStyleCnt="0"/>
      <dgm:spPr/>
    </dgm:pt>
    <dgm:pt modelId="{7F185BF2-BE06-45B4-B36D-7D171F76C6B5}" type="pres">
      <dgm:prSet presAssocID="{EB3A900E-7A72-4BD3-9BBB-D33D5D7E487F}" presName="textA" presStyleLbl="revTx" presStyleIdx="2" presStyleCnt="5" custScaleX="196410">
        <dgm:presLayoutVars>
          <dgm:bulletEnabled val="1"/>
        </dgm:presLayoutVars>
      </dgm:prSet>
      <dgm:spPr/>
    </dgm:pt>
    <dgm:pt modelId="{51096EE5-34E0-4CA0-8983-394193C81B85}" type="pres">
      <dgm:prSet presAssocID="{EB3A900E-7A72-4BD3-9BBB-D33D5D7E487F}" presName="circleA" presStyleLbl="node1" presStyleIdx="2" presStyleCnt="5"/>
      <dgm:spPr/>
    </dgm:pt>
    <dgm:pt modelId="{75F73BF7-000F-4170-BD77-1A18E29A68D7}" type="pres">
      <dgm:prSet presAssocID="{EB3A900E-7A72-4BD3-9BBB-D33D5D7E487F}" presName="spaceA" presStyleCnt="0"/>
      <dgm:spPr/>
    </dgm:pt>
    <dgm:pt modelId="{B70ED2D3-E315-49F2-93C7-367959ABF1F4}" type="pres">
      <dgm:prSet presAssocID="{126CA630-BCF9-4F55-9791-A6408575A78C}" presName="space" presStyleCnt="0"/>
      <dgm:spPr/>
    </dgm:pt>
    <dgm:pt modelId="{DA2B1040-304A-41A8-8685-DEA9A38A7326}" type="pres">
      <dgm:prSet presAssocID="{A9DD268D-E7A7-4046-976E-916C8CBB11B4}" presName="compositeB" presStyleCnt="0"/>
      <dgm:spPr/>
    </dgm:pt>
    <dgm:pt modelId="{043374CB-2A06-4390-A468-897DFAE2D882}" type="pres">
      <dgm:prSet presAssocID="{A9DD268D-E7A7-4046-976E-916C8CBB11B4}" presName="textB" presStyleLbl="revTx" presStyleIdx="3" presStyleCnt="5" custScaleX="216575">
        <dgm:presLayoutVars>
          <dgm:bulletEnabled val="1"/>
        </dgm:presLayoutVars>
      </dgm:prSet>
      <dgm:spPr/>
    </dgm:pt>
    <dgm:pt modelId="{754F23E1-E130-488C-AC6A-E7DF6A668FBD}" type="pres">
      <dgm:prSet presAssocID="{A9DD268D-E7A7-4046-976E-916C8CBB11B4}" presName="circleB" presStyleLbl="node1" presStyleIdx="3" presStyleCnt="5"/>
      <dgm:spPr/>
    </dgm:pt>
    <dgm:pt modelId="{A1E32F46-6D80-45FD-B07E-DDD1D1C37B57}" type="pres">
      <dgm:prSet presAssocID="{A9DD268D-E7A7-4046-976E-916C8CBB11B4}" presName="spaceB" presStyleCnt="0"/>
      <dgm:spPr/>
    </dgm:pt>
    <dgm:pt modelId="{C354E6EC-6122-4691-801D-086897D3A559}" type="pres">
      <dgm:prSet presAssocID="{75767B64-55BA-4FE8-976C-C46E7095A7DE}" presName="space" presStyleCnt="0"/>
      <dgm:spPr/>
    </dgm:pt>
    <dgm:pt modelId="{B6C9BA5A-B06B-4C5E-8BAC-B6215508FBC6}" type="pres">
      <dgm:prSet presAssocID="{4657740B-F60C-4493-82B8-8C099CFEF497}" presName="compositeA" presStyleCnt="0"/>
      <dgm:spPr/>
    </dgm:pt>
    <dgm:pt modelId="{D3940699-9F91-4434-A7CD-27CDB7C7F949}" type="pres">
      <dgm:prSet presAssocID="{4657740B-F60C-4493-82B8-8C099CFEF497}" presName="textA" presStyleLbl="revTx" presStyleIdx="4" presStyleCnt="5" custScaleX="215355" custScaleY="29847" custLinFactNeighborX="-43992" custLinFactNeighborY="49043">
        <dgm:presLayoutVars>
          <dgm:bulletEnabled val="1"/>
        </dgm:presLayoutVars>
      </dgm:prSet>
      <dgm:spPr/>
    </dgm:pt>
    <dgm:pt modelId="{08D5C98D-0780-4EFF-9AF6-A801989B2908}" type="pres">
      <dgm:prSet presAssocID="{4657740B-F60C-4493-82B8-8C099CFEF497}" presName="circleA" presStyleLbl="node1" presStyleIdx="4" presStyleCnt="5" custLinFactNeighborX="-40720" custLinFactNeighborY="63010"/>
      <dgm:spPr/>
    </dgm:pt>
    <dgm:pt modelId="{29690F31-A52D-4E88-866A-A0F98F816AEA}" type="pres">
      <dgm:prSet presAssocID="{4657740B-F60C-4493-82B8-8C099CFEF497}" presName="spaceA" presStyleCnt="0"/>
      <dgm:spPr/>
    </dgm:pt>
  </dgm:ptLst>
  <dgm:cxnLst>
    <dgm:cxn modelId="{40574C5F-8E2B-4FDC-9477-AA10590EDF40}" type="presOf" srcId="{74E0621D-CD55-4AC3-A0EF-4D9929A00205}" destId="{A4DD6995-419F-4DE1-9258-D9CAAF091F36}" srcOrd="0" destOrd="0" presId="urn:microsoft.com/office/officeart/2005/8/layout/hProcess11"/>
    <dgm:cxn modelId="{BB060760-5F0D-4CFC-9CA6-8607D1E60822}" srcId="{74E0621D-CD55-4AC3-A0EF-4D9929A00205}" destId="{EB3A900E-7A72-4BD3-9BBB-D33D5D7E487F}" srcOrd="2" destOrd="0" parTransId="{788E2BF7-BF13-4B95-B699-636DD5B8FF2C}" sibTransId="{126CA630-BCF9-4F55-9791-A6408575A78C}"/>
    <dgm:cxn modelId="{31AEE461-0CD4-462A-B3CD-8B9811C723A1}" type="presOf" srcId="{A9DD268D-E7A7-4046-976E-916C8CBB11B4}" destId="{043374CB-2A06-4390-A468-897DFAE2D882}" srcOrd="0" destOrd="0" presId="urn:microsoft.com/office/officeart/2005/8/layout/hProcess11"/>
    <dgm:cxn modelId="{AA7E3245-03DA-4F0C-BCF6-7B71911241AF}" srcId="{74E0621D-CD55-4AC3-A0EF-4D9929A00205}" destId="{9AE0B0F3-326F-4193-A4B4-14A44C6E6511}" srcOrd="0" destOrd="0" parTransId="{4A6AB5F1-94EF-410A-8EBB-253856DE8982}" sibTransId="{0344C829-11D0-475C-A9D6-E3ABEEBFE3DA}"/>
    <dgm:cxn modelId="{419DD245-940B-4A02-BE9C-0D7863F4F151}" type="presOf" srcId="{9AE0B0F3-326F-4193-A4B4-14A44C6E6511}" destId="{32A0B642-BE5F-4129-9CA1-DAA9F0E9DA41}" srcOrd="0" destOrd="0" presId="urn:microsoft.com/office/officeart/2005/8/layout/hProcess11"/>
    <dgm:cxn modelId="{F7DE6655-3FB5-4D19-9407-E074AD686181}" srcId="{74E0621D-CD55-4AC3-A0EF-4D9929A00205}" destId="{4657740B-F60C-4493-82B8-8C099CFEF497}" srcOrd="4" destOrd="0" parTransId="{333CD582-AC6B-415A-BF11-BC90B1F90451}" sibTransId="{E82E7850-9CE8-4679-B4C0-FDB9FA3F2BCB}"/>
    <dgm:cxn modelId="{D92C0A8A-51FA-4E91-92E9-8A8FACD8FC98}" srcId="{74E0621D-CD55-4AC3-A0EF-4D9929A00205}" destId="{7D10C94F-3AF3-4C6F-B2C4-E96E6AC33BAE}" srcOrd="1" destOrd="0" parTransId="{E542A8DB-529E-48F2-97C9-618A28CC1682}" sibTransId="{88100846-4FA6-4AED-83AF-8503CCAFDA85}"/>
    <dgm:cxn modelId="{0FE3259B-69BD-4850-A6EB-3D0AA455B67B}" type="presOf" srcId="{7D10C94F-3AF3-4C6F-B2C4-E96E6AC33BAE}" destId="{9610D326-21A1-46C7-BF0B-ED9813485BAE}" srcOrd="0" destOrd="0" presId="urn:microsoft.com/office/officeart/2005/8/layout/hProcess11"/>
    <dgm:cxn modelId="{DF91CBDA-7BFD-423B-B3E6-A12D0236AC7E}" type="presOf" srcId="{4657740B-F60C-4493-82B8-8C099CFEF497}" destId="{D3940699-9F91-4434-A7CD-27CDB7C7F949}" srcOrd="0" destOrd="0" presId="urn:microsoft.com/office/officeart/2005/8/layout/hProcess11"/>
    <dgm:cxn modelId="{45EC09E8-5CB1-4375-A4C9-80A9F5312A5A}" srcId="{74E0621D-CD55-4AC3-A0EF-4D9929A00205}" destId="{A9DD268D-E7A7-4046-976E-916C8CBB11B4}" srcOrd="3" destOrd="0" parTransId="{3C151FC2-07E7-4836-BC8C-1FFD9047ECC1}" sibTransId="{75767B64-55BA-4FE8-976C-C46E7095A7DE}"/>
    <dgm:cxn modelId="{8F3E1BFE-28D2-46AB-8F33-9D35CD376BE6}" type="presOf" srcId="{EB3A900E-7A72-4BD3-9BBB-D33D5D7E487F}" destId="{7F185BF2-BE06-45B4-B36D-7D171F76C6B5}" srcOrd="0" destOrd="0" presId="urn:microsoft.com/office/officeart/2005/8/layout/hProcess11"/>
    <dgm:cxn modelId="{963F94E2-0152-4A57-A2F8-E506268C9156}" type="presParOf" srcId="{A4DD6995-419F-4DE1-9258-D9CAAF091F36}" destId="{0A7D999E-A65E-4484-B850-230CBC99D92E}" srcOrd="0" destOrd="0" presId="urn:microsoft.com/office/officeart/2005/8/layout/hProcess11"/>
    <dgm:cxn modelId="{3F12BBC1-BF68-4D73-9AB2-43B44B588C4F}" type="presParOf" srcId="{A4DD6995-419F-4DE1-9258-D9CAAF091F36}" destId="{7E374FF7-5131-42BA-85E9-889BCBF22D43}" srcOrd="1" destOrd="0" presId="urn:microsoft.com/office/officeart/2005/8/layout/hProcess11"/>
    <dgm:cxn modelId="{99AA79B4-D444-4C9D-BD62-9B998BBFAEE2}" type="presParOf" srcId="{7E374FF7-5131-42BA-85E9-889BCBF22D43}" destId="{2B1050C0-5BD1-4F59-B775-1134D722E951}" srcOrd="0" destOrd="0" presId="urn:microsoft.com/office/officeart/2005/8/layout/hProcess11"/>
    <dgm:cxn modelId="{9260731D-143D-457C-BCF0-A043A126ED33}" type="presParOf" srcId="{2B1050C0-5BD1-4F59-B775-1134D722E951}" destId="{32A0B642-BE5F-4129-9CA1-DAA9F0E9DA41}" srcOrd="0" destOrd="0" presId="urn:microsoft.com/office/officeart/2005/8/layout/hProcess11"/>
    <dgm:cxn modelId="{D74576A3-AB1C-4BB5-A057-B58897FB92C1}" type="presParOf" srcId="{2B1050C0-5BD1-4F59-B775-1134D722E951}" destId="{16D70A74-2E5A-4A67-975B-E4F09C798475}" srcOrd="1" destOrd="0" presId="urn:microsoft.com/office/officeart/2005/8/layout/hProcess11"/>
    <dgm:cxn modelId="{66402B37-7AD5-42AF-8319-1F6958DB7DBE}" type="presParOf" srcId="{2B1050C0-5BD1-4F59-B775-1134D722E951}" destId="{6DCF3510-FCB6-438B-8488-F3599E318360}" srcOrd="2" destOrd="0" presId="urn:microsoft.com/office/officeart/2005/8/layout/hProcess11"/>
    <dgm:cxn modelId="{C9141388-C5AD-4AFD-86B2-E30419F0C1CC}" type="presParOf" srcId="{7E374FF7-5131-42BA-85E9-889BCBF22D43}" destId="{91243535-9C05-4E6C-A086-B21859AE9B4E}" srcOrd="1" destOrd="0" presId="urn:microsoft.com/office/officeart/2005/8/layout/hProcess11"/>
    <dgm:cxn modelId="{B8F4CE1B-2F81-4E36-80B3-DEB0743720CF}" type="presParOf" srcId="{7E374FF7-5131-42BA-85E9-889BCBF22D43}" destId="{EB40C2FA-24F2-48A6-A629-C4F3D85A248E}" srcOrd="2" destOrd="0" presId="urn:microsoft.com/office/officeart/2005/8/layout/hProcess11"/>
    <dgm:cxn modelId="{E03BC37C-A723-4E02-A125-71C665349B1E}" type="presParOf" srcId="{EB40C2FA-24F2-48A6-A629-C4F3D85A248E}" destId="{9610D326-21A1-46C7-BF0B-ED9813485BAE}" srcOrd="0" destOrd="0" presId="urn:microsoft.com/office/officeart/2005/8/layout/hProcess11"/>
    <dgm:cxn modelId="{A36BCAC1-5E56-4D59-88F6-DE7AE68C34AC}" type="presParOf" srcId="{EB40C2FA-24F2-48A6-A629-C4F3D85A248E}" destId="{D48D4841-E703-4B27-BFEA-F197FE2634B6}" srcOrd="1" destOrd="0" presId="urn:microsoft.com/office/officeart/2005/8/layout/hProcess11"/>
    <dgm:cxn modelId="{BB919B4F-ED1A-46D4-AFCC-5F8CDEFDD87D}" type="presParOf" srcId="{EB40C2FA-24F2-48A6-A629-C4F3D85A248E}" destId="{077E5807-056F-48FE-B0C2-8FAB2E996243}" srcOrd="2" destOrd="0" presId="urn:microsoft.com/office/officeart/2005/8/layout/hProcess11"/>
    <dgm:cxn modelId="{D7C66B3B-EED4-4108-90A9-AF9F66A38472}" type="presParOf" srcId="{7E374FF7-5131-42BA-85E9-889BCBF22D43}" destId="{9E08AE06-FDBB-4813-88CA-8894B825A6A1}" srcOrd="3" destOrd="0" presId="urn:microsoft.com/office/officeart/2005/8/layout/hProcess11"/>
    <dgm:cxn modelId="{819885C9-3218-4906-8B28-F40A2DDE839C}" type="presParOf" srcId="{7E374FF7-5131-42BA-85E9-889BCBF22D43}" destId="{5FE7E9BB-3955-4E65-8340-A4F2C088FA2E}" srcOrd="4" destOrd="0" presId="urn:microsoft.com/office/officeart/2005/8/layout/hProcess11"/>
    <dgm:cxn modelId="{1129F177-67ED-4F4A-AF2D-A9BAB9A9F2FC}" type="presParOf" srcId="{5FE7E9BB-3955-4E65-8340-A4F2C088FA2E}" destId="{7F185BF2-BE06-45B4-B36D-7D171F76C6B5}" srcOrd="0" destOrd="0" presId="urn:microsoft.com/office/officeart/2005/8/layout/hProcess11"/>
    <dgm:cxn modelId="{73EA5E66-4CA5-44F0-A38A-AE5078F5F176}" type="presParOf" srcId="{5FE7E9BB-3955-4E65-8340-A4F2C088FA2E}" destId="{51096EE5-34E0-4CA0-8983-394193C81B85}" srcOrd="1" destOrd="0" presId="urn:microsoft.com/office/officeart/2005/8/layout/hProcess11"/>
    <dgm:cxn modelId="{4B0757C6-1386-4C79-A630-9790D327AC8D}" type="presParOf" srcId="{5FE7E9BB-3955-4E65-8340-A4F2C088FA2E}" destId="{75F73BF7-000F-4170-BD77-1A18E29A68D7}" srcOrd="2" destOrd="0" presId="urn:microsoft.com/office/officeart/2005/8/layout/hProcess11"/>
    <dgm:cxn modelId="{6A3F5221-A063-4CBA-A0DE-E298F66EF809}" type="presParOf" srcId="{7E374FF7-5131-42BA-85E9-889BCBF22D43}" destId="{B70ED2D3-E315-49F2-93C7-367959ABF1F4}" srcOrd="5" destOrd="0" presId="urn:microsoft.com/office/officeart/2005/8/layout/hProcess11"/>
    <dgm:cxn modelId="{33BAC194-2010-42C4-8561-E8F0BDED27F4}" type="presParOf" srcId="{7E374FF7-5131-42BA-85E9-889BCBF22D43}" destId="{DA2B1040-304A-41A8-8685-DEA9A38A7326}" srcOrd="6" destOrd="0" presId="urn:microsoft.com/office/officeart/2005/8/layout/hProcess11"/>
    <dgm:cxn modelId="{469B435F-DFD1-47B7-893D-34C46835D974}" type="presParOf" srcId="{DA2B1040-304A-41A8-8685-DEA9A38A7326}" destId="{043374CB-2A06-4390-A468-897DFAE2D882}" srcOrd="0" destOrd="0" presId="urn:microsoft.com/office/officeart/2005/8/layout/hProcess11"/>
    <dgm:cxn modelId="{512D1109-613E-4984-B04D-82634646A882}" type="presParOf" srcId="{DA2B1040-304A-41A8-8685-DEA9A38A7326}" destId="{754F23E1-E130-488C-AC6A-E7DF6A668FBD}" srcOrd="1" destOrd="0" presId="urn:microsoft.com/office/officeart/2005/8/layout/hProcess11"/>
    <dgm:cxn modelId="{07A2018E-B11D-4A99-B4B4-DAB62183B812}" type="presParOf" srcId="{DA2B1040-304A-41A8-8685-DEA9A38A7326}" destId="{A1E32F46-6D80-45FD-B07E-DDD1D1C37B57}" srcOrd="2" destOrd="0" presId="urn:microsoft.com/office/officeart/2005/8/layout/hProcess11"/>
    <dgm:cxn modelId="{FEE8B036-E2E5-4A23-81C1-E26732D0813E}" type="presParOf" srcId="{7E374FF7-5131-42BA-85E9-889BCBF22D43}" destId="{C354E6EC-6122-4691-801D-086897D3A559}" srcOrd="7" destOrd="0" presId="urn:microsoft.com/office/officeart/2005/8/layout/hProcess11"/>
    <dgm:cxn modelId="{6FCFD417-D527-448E-8C7A-9960FB08F2B8}" type="presParOf" srcId="{7E374FF7-5131-42BA-85E9-889BCBF22D43}" destId="{B6C9BA5A-B06B-4C5E-8BAC-B6215508FBC6}" srcOrd="8" destOrd="0" presId="urn:microsoft.com/office/officeart/2005/8/layout/hProcess11"/>
    <dgm:cxn modelId="{645C3780-7C85-4054-B6D0-5AEE1ABDEDE2}" type="presParOf" srcId="{B6C9BA5A-B06B-4C5E-8BAC-B6215508FBC6}" destId="{D3940699-9F91-4434-A7CD-27CDB7C7F949}" srcOrd="0" destOrd="0" presId="urn:microsoft.com/office/officeart/2005/8/layout/hProcess11"/>
    <dgm:cxn modelId="{BF9D1F6E-D9C8-4B91-883C-0FF81A586A8C}" type="presParOf" srcId="{B6C9BA5A-B06B-4C5E-8BAC-B6215508FBC6}" destId="{08D5C98D-0780-4EFF-9AF6-A801989B2908}" srcOrd="1" destOrd="0" presId="urn:microsoft.com/office/officeart/2005/8/layout/hProcess11"/>
    <dgm:cxn modelId="{704625CD-0139-4C9A-9119-AEEA4AA6FDB3}" type="presParOf" srcId="{B6C9BA5A-B06B-4C5E-8BAC-B6215508FBC6}" destId="{29690F31-A52D-4E88-866A-A0F98F816AE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D999E-A65E-4484-B850-230CBC99D92E}">
      <dsp:nvSpPr>
        <dsp:cNvPr id="0" name=""/>
        <dsp:cNvSpPr/>
      </dsp:nvSpPr>
      <dsp:spPr>
        <a:xfrm>
          <a:off x="0" y="1600199"/>
          <a:ext cx="7620000" cy="213360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0B642-BE5F-4129-9CA1-DAA9F0E9DA41}">
      <dsp:nvSpPr>
        <dsp:cNvPr id="0" name=""/>
        <dsp:cNvSpPr/>
      </dsp:nvSpPr>
      <dsp:spPr>
        <a:xfrm>
          <a:off x="0" y="0"/>
          <a:ext cx="1755320" cy="21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Strategic transformation begins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Communication begins</a:t>
          </a:r>
        </a:p>
      </dsp:txBody>
      <dsp:txXfrm>
        <a:off x="0" y="0"/>
        <a:ext cx="1755320" cy="2133600"/>
      </dsp:txXfrm>
    </dsp:sp>
    <dsp:sp modelId="{16D70A74-2E5A-4A67-975B-E4F09C798475}">
      <dsp:nvSpPr>
        <dsp:cNvPr id="0" name=""/>
        <dsp:cNvSpPr/>
      </dsp:nvSpPr>
      <dsp:spPr>
        <a:xfrm>
          <a:off x="610963" y="2400300"/>
          <a:ext cx="533400" cy="533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0D326-21A1-46C7-BF0B-ED9813485BAE}">
      <dsp:nvSpPr>
        <dsp:cNvPr id="0" name=""/>
        <dsp:cNvSpPr/>
      </dsp:nvSpPr>
      <dsp:spPr>
        <a:xfrm>
          <a:off x="1785209" y="3200399"/>
          <a:ext cx="1227344" cy="21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2014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Fast growth in Supported Employment</a:t>
          </a:r>
        </a:p>
      </dsp:txBody>
      <dsp:txXfrm>
        <a:off x="1785209" y="3200399"/>
        <a:ext cx="1227344" cy="2133600"/>
      </dsp:txXfrm>
    </dsp:sp>
    <dsp:sp modelId="{D48D4841-E703-4B27-BFEA-F197FE2634B6}">
      <dsp:nvSpPr>
        <dsp:cNvPr id="0" name=""/>
        <dsp:cNvSpPr/>
      </dsp:nvSpPr>
      <dsp:spPr>
        <a:xfrm>
          <a:off x="2132182" y="2400300"/>
          <a:ext cx="533400" cy="533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85BF2-BE06-45B4-B36D-7D171F76C6B5}">
      <dsp:nvSpPr>
        <dsp:cNvPr id="0" name=""/>
        <dsp:cNvSpPr/>
      </dsp:nvSpPr>
      <dsp:spPr>
        <a:xfrm>
          <a:off x="3042441" y="0"/>
          <a:ext cx="1174003" cy="21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2015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Individuals start to transition</a:t>
          </a:r>
        </a:p>
      </dsp:txBody>
      <dsp:txXfrm>
        <a:off x="3042441" y="0"/>
        <a:ext cx="1174003" cy="2133600"/>
      </dsp:txXfrm>
    </dsp:sp>
    <dsp:sp modelId="{51096EE5-34E0-4CA0-8983-394193C81B85}">
      <dsp:nvSpPr>
        <dsp:cNvPr id="0" name=""/>
        <dsp:cNvSpPr/>
      </dsp:nvSpPr>
      <dsp:spPr>
        <a:xfrm>
          <a:off x="3362743" y="2400300"/>
          <a:ext cx="533400" cy="533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374CB-2A06-4390-A468-897DFAE2D882}">
      <dsp:nvSpPr>
        <dsp:cNvPr id="0" name=""/>
        <dsp:cNvSpPr/>
      </dsp:nvSpPr>
      <dsp:spPr>
        <a:xfrm>
          <a:off x="4246331" y="3200399"/>
          <a:ext cx="1294535" cy="21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2016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Begin piloting new services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Minimum wage implemented</a:t>
          </a:r>
        </a:p>
      </dsp:txBody>
      <dsp:txXfrm>
        <a:off x="4246331" y="3200399"/>
        <a:ext cx="1294535" cy="2133600"/>
      </dsp:txXfrm>
    </dsp:sp>
    <dsp:sp modelId="{754F23E1-E130-488C-AC6A-E7DF6A668FBD}">
      <dsp:nvSpPr>
        <dsp:cNvPr id="0" name=""/>
        <dsp:cNvSpPr/>
      </dsp:nvSpPr>
      <dsp:spPr>
        <a:xfrm>
          <a:off x="4626899" y="2400300"/>
          <a:ext cx="533400" cy="533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40699-9F91-4434-A7CD-27CDB7C7F949}">
      <dsp:nvSpPr>
        <dsp:cNvPr id="0" name=""/>
        <dsp:cNvSpPr/>
      </dsp:nvSpPr>
      <dsp:spPr>
        <a:xfrm>
          <a:off x="5307799" y="1420577"/>
          <a:ext cx="1287243" cy="63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2017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Restructure team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 center model ends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Hire participants as employees</a:t>
          </a:r>
        </a:p>
      </dsp:txBody>
      <dsp:txXfrm>
        <a:off x="5307799" y="1420577"/>
        <a:ext cx="1287243" cy="636815"/>
      </dsp:txXfrm>
    </dsp:sp>
    <dsp:sp modelId="{08D5C98D-0780-4EFF-9AF6-A801989B2908}">
      <dsp:nvSpPr>
        <dsp:cNvPr id="0" name=""/>
        <dsp:cNvSpPr/>
      </dsp:nvSpPr>
      <dsp:spPr>
        <a:xfrm>
          <a:off x="5730474" y="2362199"/>
          <a:ext cx="533400" cy="533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D7FBB-8511-40EE-A9C1-B37F5C9D09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A81E9-580A-4BC5-94AF-D7D1098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4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BC609E-542F-4386-8834-6A107867ED5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D846D5-E862-4529-B21C-ED723F52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 –minutes Ice</a:t>
            </a:r>
            <a:r>
              <a:rPr lang="en-US" baseline="0"/>
              <a:t> Breaker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0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1. Beth </a:t>
            </a:r>
          </a:p>
          <a:p>
            <a:r>
              <a:rPr lang="en-US" baseline="0"/>
              <a:t>2 .Beth </a:t>
            </a:r>
          </a:p>
          <a:p>
            <a:r>
              <a:rPr lang="en-US" baseline="0"/>
              <a:t>3. Molly - Creation </a:t>
            </a:r>
            <a:r>
              <a:rPr lang="en-US" baseline="0" dirty="0"/>
              <a:t>of plan   - all share idea</a:t>
            </a:r>
            <a:r>
              <a:rPr lang="en-US" baseline="0"/>
              <a:t>.  - needs to have project management </a:t>
            </a:r>
          </a:p>
          <a:p>
            <a:r>
              <a:rPr lang="en-US" baseline="0"/>
              <a:t> - communication </a:t>
            </a:r>
          </a:p>
          <a:p>
            <a:r>
              <a:rPr lang="en-US" baseline="0"/>
              <a:t> - fluid planning  - adjust as you go. </a:t>
            </a:r>
          </a:p>
          <a:p>
            <a:r>
              <a:rPr lang="en-US" baseline="0"/>
              <a:t> - program develpment</a:t>
            </a:r>
          </a:p>
          <a:p>
            <a:pPr defTabSz="931774">
              <a:defRPr/>
            </a:pPr>
            <a:r>
              <a:rPr lang="en-US"/>
              <a:t>4. Kristine</a:t>
            </a:r>
            <a:r>
              <a:rPr lang="en-US" baseline="0"/>
              <a:t> – </a:t>
            </a:r>
            <a:r>
              <a:rPr lang="en-US"/>
              <a:t>from facilty</a:t>
            </a:r>
            <a:r>
              <a:rPr lang="en-US" baseline="0"/>
              <a:t> base interaction to community based interaction, systematic instruction </a:t>
            </a:r>
            <a:endParaRPr lang="en-US"/>
          </a:p>
          <a:p>
            <a:pPr defTabSz="931774">
              <a:defRPr/>
            </a:pPr>
            <a:r>
              <a:rPr lang="en-US"/>
              <a:t>5. ALL - What</a:t>
            </a:r>
            <a:r>
              <a:rPr lang="en-US" baseline="0"/>
              <a:t> does this look like</a:t>
            </a:r>
          </a:p>
          <a:p>
            <a:pPr defTabSz="931774">
              <a:defRPr/>
            </a:pPr>
            <a:r>
              <a:rPr lang="en-US" baseline="0"/>
              <a:t> - </a:t>
            </a:r>
            <a:r>
              <a:rPr lang="en-US"/>
              <a:t>Rate</a:t>
            </a:r>
            <a:r>
              <a:rPr lang="en-US" baseline="0"/>
              <a:t> of the MCO’s</a:t>
            </a:r>
          </a:p>
          <a:p>
            <a:endParaRPr lang="en-US" baseline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4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1. Beth </a:t>
            </a:r>
          </a:p>
          <a:p>
            <a:r>
              <a:rPr lang="en-US" baseline="0"/>
              <a:t>2 .Beth </a:t>
            </a:r>
          </a:p>
          <a:p>
            <a:r>
              <a:rPr lang="en-US" baseline="0"/>
              <a:t>3. Molly - Creation </a:t>
            </a:r>
            <a:r>
              <a:rPr lang="en-US" baseline="0" dirty="0"/>
              <a:t>of plan   - all share idea</a:t>
            </a:r>
            <a:r>
              <a:rPr lang="en-US" baseline="0"/>
              <a:t>.  - needs to have project management </a:t>
            </a:r>
          </a:p>
          <a:p>
            <a:r>
              <a:rPr lang="en-US" baseline="0"/>
              <a:t> - communication </a:t>
            </a:r>
          </a:p>
          <a:p>
            <a:r>
              <a:rPr lang="en-US" baseline="0"/>
              <a:t> - fluid planning  - adjust as you go. </a:t>
            </a:r>
          </a:p>
          <a:p>
            <a:r>
              <a:rPr lang="en-US" baseline="0"/>
              <a:t> - program develpment</a:t>
            </a:r>
          </a:p>
          <a:p>
            <a:pPr defTabSz="931774">
              <a:defRPr/>
            </a:pPr>
            <a:r>
              <a:rPr lang="en-US"/>
              <a:t>4. Kristine</a:t>
            </a:r>
            <a:r>
              <a:rPr lang="en-US" baseline="0"/>
              <a:t> – </a:t>
            </a:r>
            <a:r>
              <a:rPr lang="en-US"/>
              <a:t>from facilty</a:t>
            </a:r>
            <a:r>
              <a:rPr lang="en-US" baseline="0"/>
              <a:t> base interaction to community based interaction, systematic instruction </a:t>
            </a:r>
            <a:endParaRPr lang="en-US"/>
          </a:p>
          <a:p>
            <a:pPr defTabSz="931774">
              <a:defRPr/>
            </a:pPr>
            <a:r>
              <a:rPr lang="en-US"/>
              <a:t>5. ALL - What</a:t>
            </a:r>
            <a:r>
              <a:rPr lang="en-US" baseline="0"/>
              <a:t> does this look like</a:t>
            </a:r>
          </a:p>
          <a:p>
            <a:pPr defTabSz="931774">
              <a:defRPr/>
            </a:pPr>
            <a:r>
              <a:rPr lang="en-US" baseline="0"/>
              <a:t> - </a:t>
            </a:r>
            <a:r>
              <a:rPr lang="en-US"/>
              <a:t>Rate</a:t>
            </a:r>
            <a:r>
              <a:rPr lang="en-US" baseline="0"/>
              <a:t> of the MCO’s</a:t>
            </a:r>
          </a:p>
          <a:p>
            <a:endParaRPr lang="en-US" baseline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53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Ice</a:t>
            </a:r>
            <a:r>
              <a:rPr lang="en-US" baseline="0"/>
              <a:t> Breaker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 baseline="0"/>
              <a:t> – 10 minutes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2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Beth </a:t>
            </a:r>
          </a:p>
          <a:p>
            <a:r>
              <a:rPr lang="en-US"/>
              <a:t>How to relay that message?</a:t>
            </a:r>
          </a:p>
          <a:p>
            <a:r>
              <a:rPr lang="en-US"/>
              <a:t>Do</a:t>
            </a:r>
            <a:r>
              <a:rPr lang="en-US" baseline="0"/>
              <a:t> all organization have to follow the Federal/State Laws. </a:t>
            </a:r>
          </a:p>
          <a:p>
            <a:endParaRPr lang="en-US" baseline="0"/>
          </a:p>
          <a:p>
            <a:r>
              <a:rPr lang="en-US" baseline="0"/>
              <a:t>Kristine</a:t>
            </a:r>
          </a:p>
          <a:p>
            <a:r>
              <a:rPr lang="en-US" baseline="0"/>
              <a:t>Schools are experience nitrated education- so it is  away of life</a:t>
            </a:r>
          </a:p>
          <a:p>
            <a:endParaRPr lang="en-US" baseline="0"/>
          </a:p>
          <a:p>
            <a:r>
              <a:rPr lang="en-US" baseline="0"/>
              <a:t>Molly</a:t>
            </a:r>
          </a:p>
          <a:p>
            <a:r>
              <a:rPr lang="en-US" baseline="0"/>
              <a:t>List employer that are coming to the table – Project SERACH , BAC (list who they are and how they come to the table), </a:t>
            </a:r>
          </a:p>
          <a:p>
            <a:r>
              <a:rPr lang="en-US" baseline="0"/>
              <a:t>Multiple hires in an organization.   Walgreens/Meier/Planet Fitness/Marriott– seeing and recognizing untapped pool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/>
              <a:t>Difference</a:t>
            </a:r>
            <a:r>
              <a:rPr lang="en-US" baseline="0"/>
              <a:t> at each organization – each share what it looked like</a:t>
            </a:r>
          </a:p>
          <a:p>
            <a:pPr marL="232943" indent="-232943">
              <a:buAutoNum type="arabicPeriod"/>
            </a:pPr>
            <a:endParaRPr lang="en-US" baseline="0"/>
          </a:p>
          <a:p>
            <a:pPr marL="232943" indent="-232943">
              <a:buAutoNum type="arabicPeriod"/>
            </a:pPr>
            <a:r>
              <a:rPr lang="en-US" baseline="0"/>
              <a:t>Communicaiton Plan – each share what we did.  Simple message for staff (elevator Speech)</a:t>
            </a:r>
          </a:p>
          <a:p>
            <a:pPr marL="232943" indent="-232943">
              <a:buAutoNum type="arabicPeriod"/>
            </a:pPr>
            <a:endParaRPr lang="en-US" baseline="0"/>
          </a:p>
          <a:p>
            <a:r>
              <a:rPr lang="en-US" baseline="0"/>
              <a:t>3. Why is it important to have services ahead of time to ensure a smooth transition .   Each share  - How to look a the current population you serve and develop program related to the needs.  List the service that we have created new and expanded. </a:t>
            </a:r>
          </a:p>
          <a:p>
            <a:r>
              <a:rPr lang="en-US" baseline="0"/>
              <a:t> - Exposure preceeds interest </a:t>
            </a:r>
          </a:p>
          <a:p>
            <a:r>
              <a:rPr lang="en-US" baseline="0"/>
              <a:t> - Interest preceeds motivation. </a:t>
            </a:r>
          </a:p>
          <a:p>
            <a:endParaRPr lang="en-US" baseline="0"/>
          </a:p>
          <a:p>
            <a:r>
              <a:rPr lang="en-US">
                <a:solidFill>
                  <a:schemeClr val="tx1"/>
                </a:solidFill>
              </a:rPr>
              <a:t>Intended to increase a person’s independence and participation in community life.</a:t>
            </a:r>
          </a:p>
          <a:p>
            <a:r>
              <a:rPr lang="en-US">
                <a:solidFill>
                  <a:schemeClr val="tx1"/>
                </a:solidFill>
              </a:rPr>
              <a:t>Instructional and focused on skill development in a variety of areas including (but not limited to):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routine daily activities,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skills needed to access and use of community resources,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money management,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home care maintenance,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food preparation,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mobility training, and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self-care skills.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/>
              <a:t>1. Molly - </a:t>
            </a:r>
          </a:p>
          <a:p>
            <a:pPr defTabSz="931774">
              <a:defRPr/>
            </a:pPr>
            <a:r>
              <a:rPr lang="en-US"/>
              <a:t>2. Molly</a:t>
            </a:r>
          </a:p>
          <a:p>
            <a:pPr defTabSz="931774">
              <a:defRPr/>
            </a:pPr>
            <a:r>
              <a:rPr lang="en-US"/>
              <a:t>3. Molly /Beth </a:t>
            </a:r>
          </a:p>
          <a:p>
            <a:pPr defTabSz="931774">
              <a:defRPr/>
            </a:pPr>
            <a:r>
              <a:rPr lang="en-US" baseline="0"/>
              <a:t>4. Beth  - think about transportion.  </a:t>
            </a:r>
          </a:p>
          <a:p>
            <a:pPr defTabSz="931774">
              <a:defRPr/>
            </a:pPr>
            <a:r>
              <a:rPr lang="en-US" baseline="0"/>
              <a:t>5. </a:t>
            </a:r>
            <a:r>
              <a:rPr lang="en-US"/>
              <a:t>Kristine - Cascading impact on shared supports around the person and working collaboratively. Group</a:t>
            </a:r>
            <a:r>
              <a:rPr lang="en-US" baseline="0"/>
              <a:t> home,transportations. </a:t>
            </a:r>
          </a:p>
          <a:p>
            <a:pPr defTabSz="931774">
              <a:defRPr/>
            </a:pPr>
            <a:endParaRPr lang="en-US" baseline="0"/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1. Molly - </a:t>
            </a:r>
          </a:p>
          <a:p>
            <a:pPr defTabSz="931774">
              <a:defRPr/>
            </a:pPr>
            <a:r>
              <a:rPr lang="en-US" dirty="0"/>
              <a:t>2. Molly</a:t>
            </a:r>
          </a:p>
          <a:p>
            <a:pPr defTabSz="931774">
              <a:defRPr/>
            </a:pPr>
            <a:r>
              <a:rPr lang="en-US" dirty="0"/>
              <a:t>3. Molly /Beth </a:t>
            </a:r>
          </a:p>
          <a:p>
            <a:pPr defTabSz="931774">
              <a:defRPr/>
            </a:pPr>
            <a:r>
              <a:rPr lang="en-US" baseline="0" dirty="0"/>
              <a:t>4. Beth  - think about </a:t>
            </a:r>
            <a:r>
              <a:rPr lang="en-US" baseline="0" dirty="0" err="1"/>
              <a:t>transportion</a:t>
            </a:r>
            <a:r>
              <a:rPr lang="en-US" baseline="0" dirty="0"/>
              <a:t>.  </a:t>
            </a:r>
          </a:p>
          <a:p>
            <a:pPr defTabSz="931774">
              <a:defRPr/>
            </a:pPr>
            <a:r>
              <a:rPr lang="en-US" baseline="0" dirty="0"/>
              <a:t>5. </a:t>
            </a:r>
            <a:r>
              <a:rPr lang="en-US" dirty="0"/>
              <a:t>Kristine - Cascading impact on shared supports around the person and working collaboratively. Group</a:t>
            </a:r>
            <a:r>
              <a:rPr lang="en-US" baseline="0" dirty="0"/>
              <a:t> </a:t>
            </a:r>
            <a:r>
              <a:rPr lang="en-US" baseline="0" dirty="0" err="1"/>
              <a:t>home,transportations</a:t>
            </a:r>
            <a:r>
              <a:rPr lang="en-US" baseline="0" dirty="0"/>
              <a:t>. </a:t>
            </a:r>
          </a:p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</a:t>
            </a:r>
            <a:r>
              <a:rPr lang="en-US" baseline="0"/>
              <a:t> share one story to reflect on the above statements</a:t>
            </a:r>
            <a:endParaRPr lang="en-US"/>
          </a:p>
          <a:p>
            <a:r>
              <a:rPr lang="en-US"/>
              <a:t>1. </a:t>
            </a:r>
          </a:p>
          <a:p>
            <a:r>
              <a:rPr lang="en-US"/>
              <a:t>2. </a:t>
            </a:r>
          </a:p>
          <a:p>
            <a:r>
              <a:rPr lang="en-US"/>
              <a:t>3.</a:t>
            </a:r>
          </a:p>
          <a:p>
            <a:r>
              <a:rPr lang="en-US"/>
              <a:t>4.</a:t>
            </a:r>
            <a:r>
              <a:rPr lang="en-US" baseline="0"/>
              <a:t> </a:t>
            </a:r>
          </a:p>
          <a:p>
            <a:r>
              <a:rPr lang="en-US" baseline="0"/>
              <a:t>5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7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</a:t>
            </a:r>
            <a:r>
              <a:rPr lang="en-US" baseline="0"/>
              <a:t> share one story to reflect on the above statements</a:t>
            </a:r>
            <a:endParaRPr lang="en-US"/>
          </a:p>
          <a:p>
            <a:r>
              <a:rPr lang="en-US"/>
              <a:t>1. </a:t>
            </a:r>
          </a:p>
          <a:p>
            <a:r>
              <a:rPr lang="en-US"/>
              <a:t>2. </a:t>
            </a:r>
          </a:p>
          <a:p>
            <a:r>
              <a:rPr lang="en-US"/>
              <a:t>3.</a:t>
            </a:r>
          </a:p>
          <a:p>
            <a:r>
              <a:rPr lang="en-US"/>
              <a:t>4.</a:t>
            </a:r>
            <a:r>
              <a:rPr lang="en-US" baseline="0"/>
              <a:t> </a:t>
            </a:r>
          </a:p>
          <a:p>
            <a:r>
              <a:rPr lang="en-US" baseline="0"/>
              <a:t>5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46D5-E862-4529-B21C-ED723F52FB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829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es_logo_full" descr="Easterseals Southeast Wisconsi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2" y="5685352"/>
            <a:ext cx="25146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94" y="5477994"/>
            <a:ext cx="893763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39D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9" y="5741423"/>
            <a:ext cx="3108960" cy="926592"/>
          </a:xfrm>
          <a:prstGeom prst="rect">
            <a:avLst/>
          </a:prstGeom>
        </p:spPr>
      </p:pic>
      <p:pic>
        <p:nvPicPr>
          <p:cNvPr id="14" name="Picture 13" descr="C:\Users\Shannon\Documents\Employment First\New WI Employment First Logo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81" y="5562412"/>
            <a:ext cx="968625" cy="945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4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6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6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es_logo_full" descr="Easterseals Southeast Wisconsi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81" y="5858047"/>
            <a:ext cx="2061105" cy="8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63" y="5799528"/>
            <a:ext cx="893763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39D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03" y="5738330"/>
            <a:ext cx="3108960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78CD-10C8-48DA-9CA2-FB861778B2CC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C341FB-A23B-41B7-96A5-1C5D47805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3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616" y="1812451"/>
            <a:ext cx="100401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kern="14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Full Lives </a:t>
            </a:r>
          </a:p>
          <a:p>
            <a:pPr algn="ctr"/>
            <a:r>
              <a:rPr lang="en-US" sz="6000" b="1" i="1" kern="14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Moving in a New Direction </a:t>
            </a:r>
            <a:endParaRPr lang="en-US" sz="4800" b="1" i="1" kern="1400" dirty="0">
              <a:solidFill>
                <a:schemeClr val="accent2"/>
              </a:solidFill>
              <a:effectLst/>
              <a:latin typeface="Perpetua" panose="02020502060401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86" y="609600"/>
            <a:ext cx="10615506" cy="1320800"/>
          </a:xfrm>
        </p:spPr>
        <p:txBody>
          <a:bodyPr>
            <a:normAutofit/>
          </a:bodyPr>
          <a:lstStyle/>
          <a:p>
            <a:r>
              <a:rPr lang="en-US" sz="3200" dirty="0"/>
              <a:t>Moving in a New Direction  </a:t>
            </a:r>
            <a:br>
              <a:rPr lang="en-US" sz="3200" dirty="0"/>
            </a:br>
            <a:r>
              <a:rPr lang="en-US" sz="3200" i="1" dirty="0"/>
              <a:t>Our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72" y="1930400"/>
            <a:ext cx="5655251" cy="3722051"/>
          </a:xfrm>
        </p:spPr>
        <p:txBody>
          <a:bodyPr>
            <a:normAutofit/>
          </a:bodyPr>
          <a:lstStyle/>
          <a:p>
            <a:r>
              <a:rPr lang="en-US" sz="2400" dirty="0"/>
              <a:t>Funding sources supporting integrated employment but not always reflective in funding available.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Cascading impact on shared supports around the person and working collaboratively. 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H:\My Documents\Marketing\EmpowerOne Open House\EXW Culinary Team Summer 20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10543" r="7032"/>
          <a:stretch/>
        </p:blipFill>
        <p:spPr bwMode="auto">
          <a:xfrm>
            <a:off x="7494596" y="209006"/>
            <a:ext cx="3642795" cy="2782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:\My Documents\Marketing\EmpowerOne Open House\PS IMG_79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1683" r="4797" b="1635"/>
          <a:stretch/>
        </p:blipFill>
        <p:spPr bwMode="auto">
          <a:xfrm>
            <a:off x="7494597" y="3186474"/>
            <a:ext cx="3681984" cy="2548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61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Moving in a New Direction  </a:t>
            </a:r>
            <a:br>
              <a:rPr lang="en-US" dirty="0"/>
            </a:br>
            <a:r>
              <a:rPr lang="en-US" i="1" dirty="0"/>
              <a:t>Our Successes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78" y="1852368"/>
            <a:ext cx="6732976" cy="3880773"/>
          </a:xfrm>
        </p:spPr>
        <p:txBody>
          <a:bodyPr>
            <a:noAutofit/>
          </a:bodyPr>
          <a:lstStyle/>
          <a:p>
            <a:r>
              <a:rPr lang="en-US" sz="2000" dirty="0"/>
              <a:t>More and more individuals are obtaining jobs in the community and gaining real experiences. </a:t>
            </a:r>
          </a:p>
          <a:p>
            <a:endParaRPr lang="en-US" sz="2000" dirty="0"/>
          </a:p>
          <a:p>
            <a:r>
              <a:rPr lang="en-US" sz="2000" dirty="0"/>
              <a:t>There are more opportunities to explore within the community to help us learn about individuals.  The community is fresh, real and dynamic every day. </a:t>
            </a:r>
          </a:p>
          <a:p>
            <a:endParaRPr lang="en-US" sz="2000" dirty="0"/>
          </a:p>
          <a:p>
            <a:r>
              <a:rPr lang="en-US" sz="2000" dirty="0"/>
              <a:t>We see relationships shift from paid staff to those within an individual’s expanded community. </a:t>
            </a:r>
          </a:p>
        </p:txBody>
      </p:sp>
      <p:pic>
        <p:nvPicPr>
          <p:cNvPr id="4" name="Picture 3" descr="H:\My Documents\Marketing\EmpowerOne Open House\PS Zoo 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" r="6638"/>
          <a:stretch/>
        </p:blipFill>
        <p:spPr bwMode="auto">
          <a:xfrm>
            <a:off x="7685429" y="792481"/>
            <a:ext cx="3718446" cy="469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58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Moving in a New Direction  </a:t>
            </a:r>
            <a:br>
              <a:rPr lang="en-US" dirty="0"/>
            </a:br>
            <a:r>
              <a:rPr lang="en-US" i="1" dirty="0"/>
              <a:t>Our Successes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78" y="2495006"/>
            <a:ext cx="5648760" cy="3056709"/>
          </a:xfrm>
        </p:spPr>
        <p:txBody>
          <a:bodyPr>
            <a:noAutofit/>
          </a:bodyPr>
          <a:lstStyle/>
          <a:p>
            <a:r>
              <a:rPr lang="en-US" sz="2000" dirty="0"/>
              <a:t>We are listening more to each individual and getting better at realizing what life they want to live. </a:t>
            </a:r>
          </a:p>
          <a:p>
            <a:endParaRPr lang="en-US" sz="2000" dirty="0"/>
          </a:p>
          <a:p>
            <a:r>
              <a:rPr lang="en-US" sz="2000" dirty="0"/>
              <a:t>Family, individuals and the community’s perceptions of what is possible is starting to change.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6" y="359229"/>
            <a:ext cx="3413760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77" y="3401593"/>
            <a:ext cx="3413760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95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Moving in a New Direction  </a:t>
            </a:r>
            <a:br>
              <a:rPr lang="en-US" sz="3200" dirty="0"/>
            </a:br>
            <a:r>
              <a:rPr lang="en-US" sz="3200" i="1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82" y="1863668"/>
            <a:ext cx="6964438" cy="3880773"/>
          </a:xfrm>
        </p:spPr>
        <p:txBody>
          <a:bodyPr>
            <a:noAutofit/>
          </a:bodyPr>
          <a:lstStyle/>
          <a:p>
            <a:r>
              <a:rPr lang="en-US" sz="2400" dirty="0"/>
              <a:t>Deliberate, thoughtful, person-centered approach for people’s futures.  Ensuring well-coordinated communications.  </a:t>
            </a:r>
          </a:p>
          <a:p>
            <a:endParaRPr lang="en-US" sz="2400" dirty="0"/>
          </a:p>
          <a:p>
            <a:r>
              <a:rPr lang="en-US" sz="2400" dirty="0"/>
              <a:t>Keep empathy at the forefront of dialogue and actions. </a:t>
            </a:r>
          </a:p>
          <a:p>
            <a:endParaRPr lang="en-US" sz="2400" dirty="0"/>
          </a:p>
          <a:p>
            <a:r>
              <a:rPr lang="en-US" sz="2400" dirty="0"/>
              <a:t>Creation of plans that assist throughout the changes being made. </a:t>
            </a:r>
          </a:p>
          <a:p>
            <a:endParaRPr lang="en-US" sz="2400" dirty="0"/>
          </a:p>
        </p:txBody>
      </p:sp>
      <p:pic>
        <p:nvPicPr>
          <p:cNvPr id="4" name="Picture 3" descr="S:\Work Services\Commercial Catering\PICTURES\Chef Dinner Photos\_I1A96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3" y="790716"/>
            <a:ext cx="3300548" cy="49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Moving in a New Direction  </a:t>
            </a:r>
            <a:br>
              <a:rPr lang="en-US" sz="3200" dirty="0"/>
            </a:br>
            <a:r>
              <a:rPr lang="en-US" sz="3200" i="1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2412309"/>
            <a:ext cx="5982789" cy="2682206"/>
          </a:xfrm>
        </p:spPr>
        <p:txBody>
          <a:bodyPr>
            <a:noAutofit/>
          </a:bodyPr>
          <a:lstStyle/>
          <a:p>
            <a:r>
              <a:rPr lang="en-US" sz="2400" dirty="0"/>
              <a:t>Offer training that may be needed for staff and invest to transform and prepare for new roles. </a:t>
            </a:r>
          </a:p>
          <a:p>
            <a:endParaRPr lang="en-US" sz="2400" dirty="0"/>
          </a:p>
          <a:p>
            <a:r>
              <a:rPr lang="en-US" sz="2400" dirty="0"/>
              <a:t>Collaboration and best practice sharing to support change and celebrate the successes. </a:t>
            </a:r>
          </a:p>
          <a:p>
            <a:endParaRPr lang="en-US" sz="2400" dirty="0"/>
          </a:p>
        </p:txBody>
      </p:sp>
      <p:pic>
        <p:nvPicPr>
          <p:cNvPr id="4" name="Picture 3" descr="H:\My Documents\Marketing\EmpowerOne Open House\SE Christina, Planet Fitness and Coworkers 20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b="1710"/>
          <a:stretch/>
        </p:blipFill>
        <p:spPr bwMode="auto">
          <a:xfrm>
            <a:off x="6613026" y="609600"/>
            <a:ext cx="5079365" cy="3933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57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694945"/>
            <a:ext cx="10972800" cy="53464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is a </a:t>
            </a:r>
            <a:r>
              <a:rPr lang="en-US" sz="3600" b="1" dirty="0"/>
              <a:t>Full Life </a:t>
            </a:r>
            <a:r>
              <a:rPr lang="en-US" sz="3600" dirty="0"/>
              <a:t>to </a:t>
            </a:r>
            <a:r>
              <a:rPr lang="en-US" sz="3600" b="1" dirty="0"/>
              <a:t>YOU</a:t>
            </a:r>
            <a:r>
              <a:rPr lang="en-US" sz="3600" dirty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What is a </a:t>
            </a:r>
            <a:r>
              <a:rPr lang="en-US" sz="3600" b="1" dirty="0"/>
              <a:t>Full Life </a:t>
            </a:r>
            <a:r>
              <a:rPr lang="en-US" sz="3600" dirty="0"/>
              <a:t>to the individuals we support?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What steps do we need to take to </a:t>
            </a:r>
            <a:r>
              <a:rPr lang="en-US" sz="3600"/>
              <a:t>help our </a:t>
            </a:r>
            <a:r>
              <a:rPr lang="en-US" sz="3600" dirty="0"/>
              <a:t>organizations </a:t>
            </a:r>
            <a:r>
              <a:rPr lang="en-US" sz="3600"/>
              <a:t>move in a new </a:t>
            </a:r>
            <a:r>
              <a:rPr lang="en-US" sz="3600" dirty="0"/>
              <a:t>direction?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09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6180"/>
            <a:ext cx="12191999" cy="3762105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800" dirty="0">
                <a:solidFill>
                  <a:schemeClr val="tx1"/>
                </a:solidFill>
              </a:rPr>
              <a:t>Molly </a:t>
            </a:r>
            <a:r>
              <a:rPr lang="en-US" sz="2800" dirty="0" err="1">
                <a:solidFill>
                  <a:schemeClr val="tx1"/>
                </a:solidFill>
              </a:rPr>
              <a:t>Gilgenbach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Director of </a:t>
            </a:r>
            <a:r>
              <a:rPr lang="en-US" sz="2800" dirty="0" err="1">
                <a:solidFill>
                  <a:schemeClr val="tx1"/>
                </a:solidFill>
              </a:rPr>
              <a:t>EmpowerOne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Molly.Gilgenbach@goodwillsew.com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Beth Andrea Lohmann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Director of Employment and Community Services  bethl@eastersealswise.com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Kristine Leonard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Senior Director of Program Development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Kristine.leonard@BethesdaLC.org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694945"/>
            <a:ext cx="7535817" cy="5346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is a </a:t>
            </a:r>
            <a:r>
              <a:rPr lang="en-US" sz="3600" b="1" dirty="0"/>
              <a:t>Full Life </a:t>
            </a:r>
            <a:r>
              <a:rPr lang="en-US" sz="3600" dirty="0"/>
              <a:t>to </a:t>
            </a:r>
            <a:r>
              <a:rPr lang="en-US" sz="3600" b="1" dirty="0"/>
              <a:t>YOU</a:t>
            </a:r>
            <a:r>
              <a:rPr lang="en-US" sz="3600" dirty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What is a </a:t>
            </a:r>
            <a:r>
              <a:rPr lang="en-US" sz="3600" b="1" dirty="0"/>
              <a:t>Full Life </a:t>
            </a:r>
            <a:r>
              <a:rPr lang="en-US" sz="3600" dirty="0"/>
              <a:t>to the individuals we support?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What steps do we need to take to help our organizations move in a new direction?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S:\Work Services\Project SEARCH\Pictures\Waukesha\2013-2014\Sidney Williams\Sidney.Williams.Dishroom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444673"/>
            <a:ext cx="4075611" cy="272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72897" y="988422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386328" y="2711040"/>
            <a:ext cx="1802698" cy="2715578"/>
            <a:chOff x="5238155" y="-905193"/>
            <a:chExt cx="1467441" cy="2715578"/>
          </a:xfrm>
        </p:grpSpPr>
        <p:sp>
          <p:nvSpPr>
            <p:cNvPr id="10" name="Rectangle 9"/>
            <p:cNvSpPr/>
            <p:nvPr/>
          </p:nvSpPr>
          <p:spPr>
            <a:xfrm>
              <a:off x="5429767" y="0"/>
              <a:ext cx="1275829" cy="181038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38155" y="-905193"/>
              <a:ext cx="1275829" cy="1810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2018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i="1" dirty="0"/>
                <a:t>Launch </a:t>
              </a:r>
              <a:r>
                <a:rPr lang="en-US" sz="1500" b="1" i="1" dirty="0" err="1"/>
                <a:t>EmpowerOne</a:t>
              </a:r>
              <a:endParaRPr lang="en-US" sz="1500" b="1" i="1" dirty="0"/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i="1" dirty="0"/>
                <a:t>Now the rebuilding truly begins!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3F5C87-8AA3-44B0-AF59-C4BD5EBF1185}"/>
              </a:ext>
            </a:extLst>
          </p:cNvPr>
          <p:cNvSpPr/>
          <p:nvPr/>
        </p:nvSpPr>
        <p:spPr>
          <a:xfrm>
            <a:off x="862097" y="270246"/>
            <a:ext cx="10607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A66AC"/>
                </a:solidFill>
                <a:ea typeface="+mj-ea"/>
                <a:cs typeface="+mj-cs"/>
              </a:rPr>
              <a:t>Goodwill SE Wisconsin</a:t>
            </a:r>
          </a:p>
          <a:p>
            <a:r>
              <a:rPr lang="en-US" sz="2400" b="1" i="1" spc="100" dirty="0">
                <a:ea typeface="+mj-ea"/>
                <a:cs typeface="+mj-cs"/>
              </a:rPr>
              <a:t>Our T</a:t>
            </a:r>
            <a:r>
              <a:rPr lang="en-US" sz="2400" b="1" i="1" spc="100" dirty="0"/>
              <a:t>ransformation Timeline</a:t>
            </a:r>
            <a:r>
              <a:rPr lang="en-US" sz="2400" i="1" dirty="0">
                <a:ea typeface="+mj-ea"/>
                <a:cs typeface="+mj-cs"/>
              </a:rPr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114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4649"/>
            <a:ext cx="8596668" cy="866503"/>
          </a:xfrm>
        </p:spPr>
        <p:txBody>
          <a:bodyPr/>
          <a:lstStyle/>
          <a:p>
            <a:r>
              <a:rPr lang="en-US" dirty="0"/>
              <a:t>Easterseals SE Wisconsin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79711"/>
            <a:ext cx="9302689" cy="4722013"/>
          </a:xfrm>
        </p:spPr>
        <p:txBody>
          <a:bodyPr>
            <a:normAutofit/>
          </a:bodyPr>
          <a:lstStyle/>
          <a:p>
            <a:r>
              <a:rPr lang="en-US" dirty="0"/>
              <a:t>What did our journey look like:</a:t>
            </a:r>
          </a:p>
          <a:p>
            <a:pPr lvl="1"/>
            <a:r>
              <a:rPr lang="en-US" dirty="0"/>
              <a:t>Over 50 Years of Facility Based Prevocational Services due to a merger with the Waukesha Training Center</a:t>
            </a:r>
          </a:p>
          <a:p>
            <a:pPr lvl="1"/>
            <a:r>
              <a:rPr lang="en-US" dirty="0"/>
              <a:t>2015 Developed the Program Expansion Committee to focus on growth with the programs that focused on community and skill building.   </a:t>
            </a:r>
          </a:p>
          <a:p>
            <a:pPr lvl="1"/>
            <a:r>
              <a:rPr lang="en-US" dirty="0"/>
              <a:t>2016 Examined Current Programs, Capacity and also the aging population that we were serving in some area. </a:t>
            </a:r>
          </a:p>
          <a:p>
            <a:pPr lvl="1"/>
            <a:r>
              <a:rPr lang="en-US" dirty="0"/>
              <a:t>2017 Made announcements about future program.   </a:t>
            </a:r>
          </a:p>
          <a:p>
            <a:pPr lvl="1"/>
            <a:r>
              <a:rPr lang="en-US" dirty="0"/>
              <a:t>December 31</a:t>
            </a:r>
            <a:r>
              <a:rPr lang="en-US" baseline="30000" dirty="0"/>
              <a:t>st</a:t>
            </a:r>
            <a:r>
              <a:rPr lang="en-US" dirty="0"/>
              <a:t>, 2018 we will have transition out of facility based prevocational programing </a:t>
            </a:r>
          </a:p>
          <a:p>
            <a:r>
              <a:rPr lang="en-US" dirty="0"/>
              <a:t>Where are we today</a:t>
            </a:r>
          </a:p>
          <a:p>
            <a:pPr lvl="1"/>
            <a:r>
              <a:rPr lang="en-US" dirty="0"/>
              <a:t>We are working to education/inform individuals, families and funders about options to achieve goals. </a:t>
            </a:r>
          </a:p>
          <a:p>
            <a:pPr lvl="1"/>
            <a:r>
              <a:rPr lang="en-US" dirty="0"/>
              <a:t>We are developing plans for each individuals that we serve </a:t>
            </a:r>
          </a:p>
          <a:p>
            <a:pPr lvl="1"/>
            <a:r>
              <a:rPr lang="en-US" dirty="0"/>
              <a:t>We are developing plans for the business that we partner with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4960"/>
          </a:xfrm>
        </p:spPr>
        <p:txBody>
          <a:bodyPr/>
          <a:lstStyle/>
          <a:p>
            <a:r>
              <a:rPr lang="en-US" dirty="0"/>
              <a:t>Bethesda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74560"/>
            <a:ext cx="9601200" cy="4623109"/>
          </a:xfrm>
        </p:spPr>
        <p:txBody>
          <a:bodyPr>
            <a:normAutofit/>
          </a:bodyPr>
          <a:lstStyle/>
          <a:p>
            <a:r>
              <a:rPr lang="en-US" dirty="0"/>
              <a:t>What did our journey look like:</a:t>
            </a:r>
          </a:p>
          <a:p>
            <a:pPr lvl="1"/>
            <a:r>
              <a:rPr lang="en-US" dirty="0"/>
              <a:t>Long history of residential services-114 years</a:t>
            </a:r>
          </a:p>
          <a:p>
            <a:pPr lvl="1"/>
            <a:r>
              <a:rPr lang="en-US" dirty="0"/>
              <a:t>Almost 50 years of having a sheltered workshop setting</a:t>
            </a:r>
          </a:p>
          <a:p>
            <a:pPr lvl="1"/>
            <a:r>
              <a:rPr lang="en-US" dirty="0"/>
              <a:t>Services of work center and facility based day program created to                            supplement those in residential services during the day</a:t>
            </a:r>
          </a:p>
          <a:p>
            <a:r>
              <a:rPr lang="en-US" dirty="0"/>
              <a:t>Where are we today</a:t>
            </a:r>
          </a:p>
          <a:p>
            <a:pPr lvl="1"/>
            <a:r>
              <a:rPr lang="en-US" dirty="0"/>
              <a:t>Currently operate facility based day program, facility based sheltered workshop and community based supported employment</a:t>
            </a:r>
          </a:p>
          <a:p>
            <a:pPr lvl="1"/>
            <a:r>
              <a:rPr lang="en-US" dirty="0"/>
              <a:t>Moving Forward: Expectation is that August 30, 2019 is last day that we will have the sheltered workshop setting</a:t>
            </a:r>
          </a:p>
          <a:p>
            <a:pPr lvl="1"/>
            <a:r>
              <a:rPr lang="en-US" dirty="0"/>
              <a:t>New model is Community Based Supported Employment, Community Based Customized Employment, Career Center and Project SEARCH which are all under Career Connections.</a:t>
            </a:r>
          </a:p>
          <a:p>
            <a:pPr lvl="1"/>
            <a:r>
              <a:rPr lang="en-US" dirty="0"/>
              <a:t>Along with Facility Based day program, Community Based day program, Senior Connections and Trip and Travel which are all under Community Connections.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5" y="222070"/>
            <a:ext cx="3814354" cy="28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20" y="64878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900" b="1" i="1" kern="14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You Moving in a New Direction? </a:t>
            </a:r>
            <a:br>
              <a:rPr lang="en-US" sz="4900" b="1" i="1" kern="14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/>
              <a:t>What does your Journey look like?</a:t>
            </a:r>
            <a:br>
              <a:rPr lang="en-US" sz="4000" dirty="0"/>
            </a:br>
            <a:br>
              <a:rPr lang="en-US" sz="4000" dirty="0"/>
            </a:br>
            <a:br>
              <a:rPr lang="en-US" sz="2800" b="1" i="1" kern="1400" dirty="0">
                <a:solidFill>
                  <a:schemeClr val="accent2"/>
                </a:solidFill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 descr="H:\My Documents\Marketing\EmpowerOne Open House\SE John H HIRED Home Depot 20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815"/>
          <a:stretch/>
        </p:blipFill>
        <p:spPr bwMode="auto">
          <a:xfrm>
            <a:off x="6337798" y="2227624"/>
            <a:ext cx="4924425" cy="3343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7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Moving in a New Direction</a:t>
            </a:r>
            <a:br>
              <a:rPr lang="en-US" sz="3200" dirty="0"/>
            </a:br>
            <a:r>
              <a:rPr lang="en-US" sz="3200" i="1" dirty="0"/>
              <a:t>Key Decision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459" y="1886266"/>
            <a:ext cx="7578392" cy="388077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Federal and state laws </a:t>
            </a:r>
            <a:r>
              <a:rPr lang="en-US" sz="2400" dirty="0"/>
              <a:t>emphasize community employment and integrated services.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Service preferences </a:t>
            </a:r>
            <a:r>
              <a:rPr lang="en-US" sz="2400" dirty="0"/>
              <a:t>have shifted for students exiting schools.   Integrated life and community jobs are expected.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Employers</a:t>
            </a:r>
            <a:r>
              <a:rPr lang="en-US" sz="2400" dirty="0"/>
              <a:t> are more </a:t>
            </a:r>
            <a:r>
              <a:rPr lang="en-US" sz="2400" b="1" dirty="0"/>
              <a:t>educated and open</a:t>
            </a:r>
            <a:r>
              <a:rPr lang="en-US" sz="2400" dirty="0"/>
              <a:t> to the benefits of hiring individuals with disabilities.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86" y="797077"/>
            <a:ext cx="2725784" cy="48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7740" cy="1320800"/>
          </a:xfrm>
        </p:spPr>
        <p:txBody>
          <a:bodyPr>
            <a:normAutofit/>
          </a:bodyPr>
          <a:lstStyle/>
          <a:p>
            <a:r>
              <a:rPr lang="en-US" sz="3200" dirty="0"/>
              <a:t>Moving in a New Direction  </a:t>
            </a:r>
            <a:br>
              <a:rPr lang="en-US" sz="3200" dirty="0"/>
            </a:br>
            <a:r>
              <a:rPr lang="en-US" sz="3200" i="1" dirty="0"/>
              <a:t>Core Components for Organizational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81" y="1977707"/>
            <a:ext cx="7578393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Commitment</a:t>
            </a:r>
            <a:r>
              <a:rPr lang="en-US" sz="2400" dirty="0"/>
              <a:t> from the Top-Down within the Organization from Board and Leadership to Team members.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Development of a </a:t>
            </a:r>
            <a:r>
              <a:rPr lang="en-US" sz="2400" b="1" dirty="0"/>
              <a:t>Communication Plan </a:t>
            </a:r>
            <a:r>
              <a:rPr lang="en-US" sz="2400" dirty="0"/>
              <a:t>that addresses the needs of individuals, families, staff and funders.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Development of </a:t>
            </a:r>
            <a:r>
              <a:rPr lang="en-US" sz="2400" b="1" dirty="0"/>
              <a:t>New or Expanded Services </a:t>
            </a:r>
            <a:r>
              <a:rPr lang="en-US" sz="2400" dirty="0"/>
              <a:t>for individuals to transition into to further skill development and get into employment.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:\Work Services\Project SEARCH\Pictures\Waukesha\2015-2016\class pics 2015\PS 2015 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27" y="2899954"/>
            <a:ext cx="3735843" cy="280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86" y="609600"/>
            <a:ext cx="10615506" cy="1320800"/>
          </a:xfrm>
        </p:spPr>
        <p:txBody>
          <a:bodyPr>
            <a:normAutofit/>
          </a:bodyPr>
          <a:lstStyle/>
          <a:p>
            <a:r>
              <a:rPr lang="en-US" sz="3200" dirty="0"/>
              <a:t>Moving in a New Direction  </a:t>
            </a:r>
            <a:br>
              <a:rPr lang="en-US" sz="3200" dirty="0"/>
            </a:br>
            <a:r>
              <a:rPr lang="en-US" sz="3200" i="1" dirty="0"/>
              <a:t>Our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72" y="1930400"/>
            <a:ext cx="6687217" cy="372205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Internal culture shift for staff, families and individuals.  Stepping out of the old and into the new.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Dealing with uncertainty and unknown as we move forward.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Dealing with a complex and emotional journey for everyone.  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1" y="262093"/>
            <a:ext cx="3454702" cy="268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1" y="3261501"/>
            <a:ext cx="3516332" cy="26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2946</TotalTime>
  <Words>1274</Words>
  <Application>Microsoft Office PowerPoint</Application>
  <PresentationFormat>Widescreen</PresentationFormat>
  <Paragraphs>182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Perpetua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Easterseals SE Wisconsin </vt:lpstr>
      <vt:lpstr>Bethesda</vt:lpstr>
      <vt:lpstr>Are You Moving in a New Direction?  What does your Journey look like?   </vt:lpstr>
      <vt:lpstr>Moving in a New Direction Key Decision Factors</vt:lpstr>
      <vt:lpstr>Moving in a New Direction   Core Components for Organizational Change</vt:lpstr>
      <vt:lpstr>Moving in a New Direction   Our Challenges</vt:lpstr>
      <vt:lpstr>Moving in a New Direction   Our Challenges</vt:lpstr>
      <vt:lpstr>Moving in a New Direction   Our Successes </vt:lpstr>
      <vt:lpstr>Moving in a New Direction   Our Successes </vt:lpstr>
      <vt:lpstr>Moving in a New Direction   Strategies</vt:lpstr>
      <vt:lpstr>Moving in a New Direction   Strategies</vt:lpstr>
      <vt:lpstr>PowerPoint Presentation</vt:lpstr>
      <vt:lpstr>       Molly Gilgenbach Director of EmpowerOne  Molly.Gilgenbach@goodwillsew.com   Beth Andrea Lohmann  Director of Employment and Community Services  bethl@eastersealswise.com  Kristine Leonard  Senior Director of Program Development  Kristine.leonard@BethesdaLC.org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Hamilton</dc:creator>
  <cp:lastModifiedBy>Cooney, Molly - BPDD</cp:lastModifiedBy>
  <cp:revision>29</cp:revision>
  <cp:lastPrinted>2018-05-21T20:21:02Z</cp:lastPrinted>
  <dcterms:created xsi:type="dcterms:W3CDTF">2018-03-26T02:24:03Z</dcterms:created>
  <dcterms:modified xsi:type="dcterms:W3CDTF">2018-05-31T17:20:58Z</dcterms:modified>
</cp:coreProperties>
</file>